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904038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5pPr>
    <a:lvl6pPr marL="22860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6pPr>
    <a:lvl7pPr marL="27432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7pPr>
    <a:lvl8pPr marL="32004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8pPr>
    <a:lvl9pPr marL="36576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6600"/>
    <a:srgbClr val="000066"/>
    <a:srgbClr val="FFFF99"/>
    <a:srgbClr val="969696"/>
    <a:srgbClr val="CCFFFF"/>
    <a:srgbClr val="5C090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631"/>
  </p:normalViewPr>
  <p:slideViewPr>
    <p:cSldViewPr>
      <p:cViewPr varScale="1">
        <p:scale>
          <a:sx n="101" d="100"/>
          <a:sy n="101" d="100"/>
        </p:scale>
        <p:origin x="1408" y="128"/>
      </p:cViewPr>
      <p:guideLst>
        <p:guide orient="horz" pos="211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3D35F818-8F95-4D4B-8511-C68E4BFDA9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4334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7763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379913"/>
            <a:ext cx="5062538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ED3BBFB6-EA16-814E-8BA7-170BD94223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2113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8739188" y="214313"/>
            <a:ext cx="74612" cy="214312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 sz="800">
                <a:solidFill>
                  <a:srgbClr val="FFFFFF"/>
                </a:solidFill>
                <a:latin typeface="Arial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6096000"/>
            <a:ext cx="1381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3276600"/>
            <a:ext cx="77724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572000"/>
            <a:ext cx="64008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009900" y="6400800"/>
            <a:ext cx="3276600" cy="304800"/>
          </a:xfrm>
        </p:spPr>
        <p:txBody>
          <a:bodyPr/>
          <a:lstStyle>
            <a:lvl1pPr>
              <a:defRPr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4419600" y="1123950"/>
            <a:ext cx="1038746" cy="246221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 algn="ctr">
              <a:defRPr/>
            </a:pPr>
            <a:r>
              <a:rPr lang="en-US" dirty="0">
                <a:latin typeface="Arial" charset="0"/>
              </a:rPr>
              <a:t>Meeting Sponsor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4B21E8-179C-7F4E-B1E2-8F2F04B8095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627314"/>
            <a:ext cx="4648200" cy="75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36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5F5C08-9863-464B-8ADE-A89BC41090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456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5288" y="136525"/>
            <a:ext cx="2170112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75" y="136525"/>
            <a:ext cx="6361113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3E5D2-22FF-DE40-BB45-5904AFD691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765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9BF124-AF04-5448-81DF-7A81BF3CA4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5088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096FCB-D23A-A24C-9D82-3F41F4AC5D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72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966CF4-B06C-C644-947A-3193A300C1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616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6F97B-9CFF-B245-85B9-914B1C89C3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1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045999-4989-CE46-9052-5F6CD8C2D6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90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4E257F-3AC2-0942-956E-433F540C01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467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35DC85-1E39-6F45-8D26-88CB57EE5C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5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941DA-054F-A74C-AF1A-5876988B7C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5985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25" y="776288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136525"/>
            <a:ext cx="8683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1279525"/>
            <a:ext cx="8458200" cy="48910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3388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0">
                <a:solidFill>
                  <a:srgbClr val="092E5C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462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61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092E5C"/>
                </a:solidFill>
                <a:latin typeface="Arial" charset="0"/>
              </a:defRPr>
            </a:lvl1pPr>
          </a:lstStyle>
          <a:p>
            <a:pPr>
              <a:defRPr/>
            </a:pPr>
            <a:fld id="{27D0F9EB-4EAC-1044-9312-C01285DE51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1" name="Text Box 16"/>
          <p:cNvSpPr txBox="1">
            <a:spLocks noChangeArrowheads="1"/>
          </p:cNvSpPr>
          <p:nvPr/>
        </p:nvSpPr>
        <p:spPr bwMode="auto">
          <a:xfrm>
            <a:off x="333375" y="6219825"/>
            <a:ext cx="1157288" cy="609600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/>
          <p:cNvSpPr txBox="1">
            <a:spLocks noChangeArrowheads="1"/>
          </p:cNvSpPr>
          <p:nvPr/>
        </p:nvSpPr>
        <p:spPr bwMode="auto">
          <a:xfrm>
            <a:off x="1498600" y="6270625"/>
            <a:ext cx="93663" cy="24447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-128"/>
              </a:defRPr>
            </a:lvl9pPr>
          </a:lstStyle>
          <a:p>
            <a:pPr>
              <a:defRPr/>
            </a:pPr>
            <a:r>
              <a:rPr lang="en-US" altLang="en-US">
                <a:solidFill>
                  <a:schemeClr val="tx2"/>
                </a:solidFill>
                <a:latin typeface="Arial" charset="0"/>
              </a:rPr>
              <a:t>®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hf sldNum="0" hd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5pPr>
      <a:lvl6pPr marL="4572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3363" indent="-233363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913" indent="-22225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7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6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8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30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702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7413" indent="-228600" algn="l" rtl="0" eaLnBrk="0" fontAlgn="base" hangingPunct="0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geospatial.github.io/ELFIE/presentations/ELFIE_outcome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eospatial.github.io/ELFIE/" TargetMode="External"/><Relationship Id="rId2" Type="http://schemas.openxmlformats.org/officeDocument/2006/relationships/hyperlink" Target="https://portal.opengeospatial.org/files/?artifact_id=81777&amp;version=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geospatial.github.io/ELFIE/file_index" TargetMode="External"/><Relationship Id="rId4" Type="http://schemas.openxmlformats.org/officeDocument/2006/relationships/hyperlink" Target="https://opengeospatial.github.io/ELFIE/json-l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pengeospatial.github.io/ELFIE/demo/usw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Environmental Linked Features IE Outcomes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4419600"/>
            <a:ext cx="6400800" cy="1524000"/>
          </a:xfrm>
        </p:spPr>
        <p:txBody>
          <a:bodyPr/>
          <a:lstStyle/>
          <a:p>
            <a:r>
              <a:rPr lang="en-US" altLang="en-US" dirty="0">
                <a:ea typeface="MS PGothic" charset="-128"/>
              </a:rPr>
              <a:t>109th OGC Technical Committee</a:t>
            </a:r>
          </a:p>
          <a:p>
            <a:r>
              <a:rPr lang="en-US" altLang="en-US" dirty="0">
                <a:ea typeface="MS PGothic" charset="-128"/>
              </a:rPr>
              <a:t>Charlotte, NC USA</a:t>
            </a:r>
          </a:p>
          <a:p>
            <a:r>
              <a:rPr lang="en-US" altLang="en-US" dirty="0">
                <a:ea typeface="MS PGothic" charset="-128"/>
              </a:rPr>
              <a:t>David Blodgett</a:t>
            </a:r>
          </a:p>
          <a:p>
            <a:r>
              <a:rPr lang="en-US" altLang="en-US" dirty="0">
                <a:ea typeface="MS PGothic" charset="-128"/>
              </a:rPr>
              <a:t>11 December 2018</a:t>
            </a:r>
            <a:br>
              <a:rPr lang="en-US" altLang="en-US" dirty="0">
                <a:ea typeface="MS PGothic" charset="-128"/>
              </a:rPr>
            </a:br>
            <a:r>
              <a:rPr lang="en-US" altLang="en-US" dirty="0">
                <a:ea typeface="MS PGothic" charset="-128"/>
                <a:hlinkClick r:id="rId2"/>
              </a:rPr>
              <a:t>See html version of this presentation here.</a:t>
            </a:r>
            <a:endParaRPr lang="en-US" altLang="en-US" dirty="0">
              <a:ea typeface="MS PGothic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4181" y="1253896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806921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3C98-9D0E-B944-80DD-FFC8DF28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Use Cases: Surface-Ground Water Networks Interaction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AD035B-3A62-C648-902C-944131351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1579520"/>
            <a:ext cx="8458200" cy="429109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60CAE-15FA-084B-B67D-8E3526DA9D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95407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1F44-AED5-B140-9667-90518C881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Use Cases: Ground Water Monitoring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453B33-6473-8345-9327-E94854597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1556885"/>
            <a:ext cx="8458200" cy="433636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6EC25-8FF0-1249-9B15-D021067CDA1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4944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5AD07-DE4E-AB45-8893-96CB1D76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Use Cases: </a:t>
            </a:r>
            <a:r>
              <a:rPr lang="en-US" dirty="0" err="1">
                <a:effectLst/>
              </a:rPr>
              <a:t>FloodCast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540E30-3D1E-4643-A8F0-C3310CFF1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0" y="1279525"/>
            <a:ext cx="7697449" cy="48910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A503C-3E6E-0C4A-A96B-6FDCB5A67C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56776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0055B-18A1-604D-8CA2-7B4417EF3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9CAF-15EC-EA4C-AA92-58D3AD279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Engineering Report </a:t>
            </a:r>
            <a:r>
              <a:rPr lang="en-US" dirty="0">
                <a:hlinkClick r:id="rId2"/>
              </a:rPr>
              <a:t>to be Presented to OGC</a:t>
            </a:r>
            <a:br>
              <a:rPr lang="en-US" dirty="0"/>
            </a:br>
            <a:r>
              <a:rPr lang="en-US" sz="2000" dirty="0"/>
              <a:t>https://</a:t>
            </a:r>
            <a:r>
              <a:rPr lang="en-US" sz="2000" dirty="0" err="1"/>
              <a:t>portal.opengeospatial.org</a:t>
            </a:r>
            <a:r>
              <a:rPr lang="en-US" sz="2000" dirty="0"/>
              <a:t>/files/?</a:t>
            </a:r>
            <a:r>
              <a:rPr lang="en-US" sz="2000" dirty="0" err="1"/>
              <a:t>artifact_id</a:t>
            </a:r>
            <a:r>
              <a:rPr lang="en-US" sz="2000" dirty="0"/>
              <a:t>=81777&amp;version=1</a:t>
            </a:r>
          </a:p>
          <a:p>
            <a:r>
              <a:rPr lang="en-US" dirty="0">
                <a:hlinkClick r:id="rId3"/>
              </a:rPr>
              <a:t>Web summary of use cases available now.</a:t>
            </a:r>
            <a:br>
              <a:rPr lang="en-US" dirty="0"/>
            </a:br>
            <a:r>
              <a:rPr lang="en-US" sz="2000" dirty="0"/>
              <a:t>https://</a:t>
            </a:r>
            <a:r>
              <a:rPr lang="en-US" sz="2000" dirty="0" err="1"/>
              <a:t>opengeospatial.github.io</a:t>
            </a:r>
            <a:r>
              <a:rPr lang="en-US" sz="2000" dirty="0"/>
              <a:t>/ELFIE/</a:t>
            </a:r>
          </a:p>
          <a:p>
            <a:r>
              <a:rPr lang="en-US" dirty="0">
                <a:hlinkClick r:id="rId4"/>
              </a:rPr>
              <a:t>JSON-LD contexts</a:t>
            </a:r>
            <a:br>
              <a:rPr lang="en-US" dirty="0"/>
            </a:br>
            <a:r>
              <a:rPr lang="en-US" sz="2000" dirty="0"/>
              <a:t>https://</a:t>
            </a:r>
            <a:r>
              <a:rPr lang="en-US" sz="2000" dirty="0" err="1"/>
              <a:t>opengeospatial.github.io</a:t>
            </a:r>
            <a:r>
              <a:rPr lang="en-US" sz="2000" dirty="0"/>
              <a:t>/ELFIE/</a:t>
            </a:r>
            <a:r>
              <a:rPr lang="en-US" sz="2000" dirty="0" err="1"/>
              <a:t>json-ld</a:t>
            </a:r>
            <a:endParaRPr lang="en-US" sz="2000" dirty="0"/>
          </a:p>
          <a:p>
            <a:r>
              <a:rPr lang="en-US" dirty="0">
                <a:hlinkClick r:id="rId5"/>
              </a:rPr>
              <a:t>Example JSON-L	D files</a:t>
            </a:r>
            <a:br>
              <a:rPr lang="en-US" dirty="0"/>
            </a:br>
            <a:r>
              <a:rPr lang="en-US" sz="2000" dirty="0"/>
              <a:t>https://</a:t>
            </a:r>
            <a:r>
              <a:rPr lang="en-US" sz="2000" dirty="0" err="1"/>
              <a:t>opengeospatial.github.io</a:t>
            </a:r>
            <a:r>
              <a:rPr lang="en-US" sz="2000" dirty="0"/>
              <a:t>/ELFIE/</a:t>
            </a:r>
            <a:r>
              <a:rPr lang="en-US" sz="2000" dirty="0" err="1"/>
              <a:t>file_index</a:t>
            </a: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1FAB2C-65DE-EA48-8758-2CB6F4D7EC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45595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5880-E37C-7443-85D5-28B96FAA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94031-0242-0F45-AEA8-0C4940AAE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WFS 3 should be well suited to the needs of ELFIE use cases</a:t>
            </a:r>
          </a:p>
          <a:p>
            <a:r>
              <a:rPr lang="en-US" dirty="0"/>
              <a:t>Ontologies for existing and pending data standards need to be published.</a:t>
            </a:r>
          </a:p>
          <a:p>
            <a:r>
              <a:rPr lang="en-US" dirty="0"/>
              <a:t>Data providers need to publish URIs for their features or this won't work.</a:t>
            </a:r>
          </a:p>
          <a:p>
            <a:r>
              <a:rPr lang="en-US" dirty="0"/>
              <a:t>Future work needs to consider how to discover “views” of a given feature.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50C0F-45BC-C445-B601-E39195D7ECA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168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276D0-8DCA-2A40-AF0A-8DDF88EF1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HTTP Range-14 and Cool URIs: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EC36A-D001-BF43-AFDE-5D934B5C4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Http URIs (http://</a:t>
            </a:r>
            <a:r>
              <a:rPr lang="en-US" sz="2000" dirty="0" err="1"/>
              <a:t>bing</a:t>
            </a:r>
            <a:r>
              <a:rPr lang="en-US" sz="2000" dirty="0"/>
              <a:t>/bang/boom/) usually identify a specific digital resource</a:t>
            </a:r>
          </a:p>
          <a:p>
            <a:r>
              <a:rPr lang="en-US" sz="2000" dirty="0"/>
              <a:t>Http URIs can also be identifiers for non-digital things, e.g. rivers, wells, </a:t>
            </a:r>
            <a:r>
              <a:rPr lang="en-US" sz="2000" dirty="0" err="1"/>
              <a:t>etc</a:t>
            </a:r>
            <a:endParaRPr lang="en-US" sz="2000" dirty="0"/>
          </a:p>
          <a:p>
            <a:r>
              <a:rPr lang="en-US" sz="2000" dirty="0"/>
              <a:t>Hyper text transport protocol (http) as a function whose domain is a URI</a:t>
            </a:r>
          </a:p>
          <a:p>
            <a:r>
              <a:rPr lang="en-US" sz="2000" dirty="0"/>
              <a:t>The range of http is usually the digital resource identified by a URI.</a:t>
            </a:r>
          </a:p>
          <a:p>
            <a:r>
              <a:rPr lang="en-US" sz="2000" dirty="0"/>
              <a:t>For a URI that identifies a non-digital thing… </a:t>
            </a:r>
            <a:r>
              <a:rPr lang="en-US" sz="2000" b="1" dirty="0"/>
              <a:t>the range of the http function is undefined.</a:t>
            </a:r>
          </a:p>
          <a:p>
            <a:pPr marL="0" indent="0">
              <a:buNone/>
            </a:pPr>
            <a:r>
              <a:rPr lang="en-US" b="1" dirty="0"/>
              <a:t>Enter Cool URIs</a:t>
            </a:r>
          </a:p>
          <a:p>
            <a:pPr marL="0" indent="0">
              <a:buNone/>
            </a:pPr>
            <a:r>
              <a:rPr lang="en-US" i="1" dirty="0"/>
              <a:t>Cool URIs Resolve</a:t>
            </a:r>
            <a:r>
              <a:rPr lang="en-US" dirty="0"/>
              <a:t> – for a non-digital thing they resolve a 303-see other.</a:t>
            </a:r>
          </a:p>
          <a:p>
            <a:pPr marL="0" indent="0">
              <a:buNone/>
            </a:pPr>
            <a:r>
              <a:rPr lang="en-US" sz="3000" b="1" dirty="0"/>
              <a:t>... But what should you get back?!?!?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9F023-8494-694F-8854-5CA5C1FCB0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0944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235CD-6716-9845-AFE7-651CCA5E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To Be Continued…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EC361-3D5A-6F42-89EA-6633B11F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Join the Second Environmental Linked Features Interoperability Experiment</a:t>
            </a:r>
            <a:br>
              <a:rPr lang="en-US" b="1" dirty="0"/>
            </a:br>
            <a:r>
              <a:rPr lang="en-US" dirty="0"/>
              <a:t>(SELFIE)</a:t>
            </a:r>
            <a:br>
              <a:rPr lang="en-US"/>
            </a:br>
            <a:endParaRPr lang="en-US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2474BC-3762-7A46-8C22-E27AF334C6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07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ELFIE Was Use Case Driven</a:t>
            </a:r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B66E9EA5-63BB-DE45-AF57-B4DC91D4C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14400"/>
            <a:ext cx="7506891" cy="48910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Copyright © 2018 Open Geospatial Consortium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72056B9-2F63-8845-BD1A-2ABD5E4A2FF0}"/>
              </a:ext>
            </a:extLst>
          </p:cNvPr>
          <p:cNvSpPr txBox="1">
            <a:spLocks/>
          </p:cNvSpPr>
          <p:nvPr/>
        </p:nvSpPr>
        <p:spPr bwMode="auto">
          <a:xfrm>
            <a:off x="1447800" y="5897562"/>
            <a:ext cx="6400800" cy="460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33363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•"/>
              <a:defRPr sz="24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569913" indent="-2222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20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2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•"/>
              <a:defRPr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2557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–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5986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0558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6pPr>
            <a:lvl7pPr marL="25130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7pPr>
            <a:lvl8pPr marL="29702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8pPr>
            <a:lvl9pPr marL="342741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92E5C"/>
              </a:buClr>
              <a:buChar char="»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b="0" kern="0" dirty="0">
                <a:ea typeface="MS PGothic" charset="-128"/>
              </a:rPr>
              <a:t>	</a:t>
            </a:r>
            <a:r>
              <a:rPr lang="en-US" altLang="en-US" b="0" kern="0" dirty="0">
                <a:ea typeface="MS PGothic" charset="-128"/>
                <a:hlinkClick r:id="rId2"/>
              </a:rPr>
              <a:t>Demo materials available here</a:t>
            </a:r>
            <a:r>
              <a:rPr lang="en-US" altLang="en-US" b="0" kern="0" dirty="0">
                <a:ea typeface="MS PGothic" charset="-128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375A1-7AEC-144C-8F52-765DD00F22A8}"/>
              </a:ext>
            </a:extLst>
          </p:cNvPr>
          <p:cNvSpPr txBox="1"/>
          <p:nvPr/>
        </p:nvSpPr>
        <p:spPr>
          <a:xfrm>
            <a:off x="6680200" y="60960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94808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3580A-7BDD-7D4B-BC46-836D69D8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0938-6B41-AE49-A127-9874F6D79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Increase interoperability while decreasing data duplication and maintenance overhead</a:t>
            </a:r>
          </a:p>
          <a:p>
            <a:r>
              <a:rPr lang="en-US" b="1" dirty="0"/>
              <a:t>Combine the power of web services with transparency of linked data</a:t>
            </a:r>
          </a:p>
          <a:p>
            <a:r>
              <a:rPr lang="en-US" b="1" dirty="0"/>
              <a:t>Encode relationships between and among environmental features</a:t>
            </a:r>
          </a:p>
          <a:p>
            <a:r>
              <a:rPr lang="en-US" b="1" dirty="0"/>
              <a:t>Encode highly general “preview” content for any feature</a:t>
            </a:r>
          </a:p>
          <a:p>
            <a:r>
              <a:rPr lang="en-US" b="1" dirty="0"/>
              <a:t>Utilize commonly used and easily adopted approaches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0A873-732B-1A4E-9CA3-6A84B87455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2769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A4B0-2DD7-F643-A96A-48B2E684F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problem...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3AE6C-BC63-BE45-9D26-51C52DF45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Current OGC services, while flexible and capable, do not directly allow exposure of features in a </a:t>
            </a:r>
            <a:r>
              <a:rPr lang="en-US" sz="3600" b="1" dirty="0"/>
              <a:t>REST-</a:t>
            </a:r>
            <a:r>
              <a:rPr lang="en-US" sz="3600" b="1" dirty="0" err="1"/>
              <a:t>ful</a:t>
            </a:r>
            <a:r>
              <a:rPr lang="en-US" sz="3600" dirty="0"/>
              <a:t> way or provide traversable </a:t>
            </a:r>
            <a:r>
              <a:rPr lang="en-US" sz="3600" b="1" dirty="0"/>
              <a:t>hypermedia</a:t>
            </a:r>
            <a:r>
              <a:rPr lang="en-US" sz="3600" dirty="0"/>
              <a:t> describing available </a:t>
            </a:r>
            <a:r>
              <a:rPr lang="en-US" sz="3600" b="1" dirty="0"/>
              <a:t>methods, data, or interfaces </a:t>
            </a:r>
            <a:r>
              <a:rPr lang="en-US" sz="3600" dirty="0"/>
              <a:t>to </a:t>
            </a:r>
            <a:r>
              <a:rPr lang="en-US" sz="3600" b="1" dirty="0"/>
              <a:t>related (linked) content</a:t>
            </a:r>
            <a:r>
              <a:rPr lang="en-US" sz="36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5595E6-D043-5F4E-A142-DD637BE406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5385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6CE77-F27D-1348-BD1F-F5E4F76A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F2A7C3-556A-DF41-9F9C-CC55F76C1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75" y="3729"/>
            <a:ext cx="8683625" cy="632087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FDE27-4585-B549-A338-A538C9A882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263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30B61-B0E9-7147-A6C9-67B0079C2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479C31-68E7-6B40-BC48-8D9B269CF4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-116780"/>
            <a:ext cx="8915400" cy="636518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56A175-C651-544E-B587-A9217F0317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07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7AAC-0188-C247-9069-D0523245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domain models...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A04F6-876A-A14E-BA48-06C196E8E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Sensors, Observations, Samples and Actuators (SOSA)</a:t>
            </a:r>
          </a:p>
          <a:p>
            <a:r>
              <a:rPr lang="en-US" dirty="0"/>
              <a:t>Timeseries Markup Language (</a:t>
            </a:r>
            <a:r>
              <a:rPr lang="en-US" dirty="0" err="1"/>
              <a:t>TimeseriesML</a:t>
            </a:r>
            <a:r>
              <a:rPr lang="en-US" dirty="0"/>
              <a:t>)</a:t>
            </a:r>
          </a:p>
          <a:p>
            <a:r>
              <a:rPr lang="en-US" dirty="0"/>
              <a:t>Surface Hydrology Features (HY_Features)</a:t>
            </a:r>
          </a:p>
          <a:p>
            <a:r>
              <a:rPr lang="en-US" dirty="0" err="1"/>
              <a:t>Growndwater</a:t>
            </a:r>
            <a:r>
              <a:rPr lang="en-US" dirty="0"/>
              <a:t> Markup Language 2 (GWML2)</a:t>
            </a:r>
          </a:p>
          <a:p>
            <a:r>
              <a:rPr lang="en-US" dirty="0"/>
              <a:t>Geoscience Markup Language 4 (</a:t>
            </a:r>
            <a:r>
              <a:rPr lang="en-US" dirty="0" err="1"/>
              <a:t>GeoSciML</a:t>
            </a:r>
            <a:r>
              <a:rPr lang="en-US" dirty="0"/>
              <a:t>)</a:t>
            </a:r>
          </a:p>
          <a:p>
            <a:r>
              <a:rPr lang="en-US" dirty="0"/>
              <a:t>Soil Data Interoperability Experiment (</a:t>
            </a:r>
            <a:r>
              <a:rPr lang="en-US" dirty="0" err="1"/>
              <a:t>SoilIEML</a:t>
            </a:r>
            <a:r>
              <a:rPr lang="en-US" dirty="0"/>
              <a:t>)</a:t>
            </a:r>
          </a:p>
          <a:p>
            <a:r>
              <a:rPr lang="en-US" dirty="0" err="1"/>
              <a:t>Floodcast</a:t>
            </a:r>
            <a:r>
              <a:rPr lang="en-US" dirty="0"/>
              <a:t> (Experimental)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B4411-C113-4A4A-AA5C-6277838ACB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68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385AD-C806-D043-90E7-D8223408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Use Cases: Watershed Data Index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321538-042F-FC4F-8228-822A123D1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31" y="1279525"/>
            <a:ext cx="6891087" cy="48910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919183-DF4B-1947-9EE6-A7F1673234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99517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2EC3-AFE1-014D-BCE6-51999651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Use Cases: US Water Budgets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3C89D0-D524-B141-866A-41E772227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29" y="1279525"/>
            <a:ext cx="7506891" cy="48910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10F67-A5B6-E64A-A53F-665356FC95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2018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12215450"/>
      </p:ext>
    </p:extLst>
  </p:cSld>
  <p:clrMapOvr>
    <a:masterClrMapping/>
  </p:clrMapOvr>
</p:sld>
</file>

<file path=ppt/theme/theme1.xml><?xml version="1.0" encoding="utf-8"?>
<a:theme xmlns:a="http://schemas.openxmlformats.org/drawingml/2006/main" name="OGC_PowerPoint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GC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426</Words>
  <Application>Microsoft Macintosh PowerPoint</Application>
  <PresentationFormat>On-screen Show (4:3)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MS PGothic</vt:lpstr>
      <vt:lpstr>Arial</vt:lpstr>
      <vt:lpstr>Arial Black</vt:lpstr>
      <vt:lpstr>CG Times</vt:lpstr>
      <vt:lpstr>Times New Roman</vt:lpstr>
      <vt:lpstr>OGC_PowerPoint_Template</vt:lpstr>
      <vt:lpstr>Environmental Linked Features IE Outcomes</vt:lpstr>
      <vt:lpstr>ELFIE Was Use Case Driven</vt:lpstr>
      <vt:lpstr>Goals</vt:lpstr>
      <vt:lpstr>Defining the problem...</vt:lpstr>
      <vt:lpstr>Preview</vt:lpstr>
      <vt:lpstr>PowerPoint Presentation</vt:lpstr>
      <vt:lpstr>Monitoring and domain models...</vt:lpstr>
      <vt:lpstr>Use Cases: Watershed Data Index</vt:lpstr>
      <vt:lpstr>Use Cases: US Water Budgets</vt:lpstr>
      <vt:lpstr>Use Cases: Surface-Ground Water Networks Interaction</vt:lpstr>
      <vt:lpstr>Use Cases: Ground Water Monitoring</vt:lpstr>
      <vt:lpstr>Use Cases: FloodCast</vt:lpstr>
      <vt:lpstr>Outcomes</vt:lpstr>
      <vt:lpstr>Findings</vt:lpstr>
      <vt:lpstr>HTTP Range-14 and Cool URIs:</vt:lpstr>
      <vt:lpstr>To Be Continued…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Volunteered Geographic Information (VGI) Workshop</dc:title>
  <dc:subject>OGC TC/PC</dc:subject>
  <dc:creator>Scott Simmons</dc:creator>
  <cp:lastModifiedBy>David Blodgett</cp:lastModifiedBy>
  <cp:revision>67</cp:revision>
  <cp:lastPrinted>2003-02-03T21:59:32Z</cp:lastPrinted>
  <dcterms:created xsi:type="dcterms:W3CDTF">2015-09-08T23:47:11Z</dcterms:created>
  <dcterms:modified xsi:type="dcterms:W3CDTF">2018-12-05T18:15:36Z</dcterms:modified>
</cp:coreProperties>
</file>